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sldIdLst>
    <p:sldId id="607" r:id="rId2"/>
    <p:sldId id="664" r:id="rId3"/>
    <p:sldId id="608" r:id="rId4"/>
    <p:sldId id="611" r:id="rId5"/>
    <p:sldId id="612" r:id="rId6"/>
    <p:sldId id="613" r:id="rId7"/>
    <p:sldId id="614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23" r:id="rId16"/>
    <p:sldId id="665" r:id="rId17"/>
    <p:sldId id="624" r:id="rId18"/>
    <p:sldId id="641" r:id="rId19"/>
    <p:sldId id="625" r:id="rId20"/>
    <p:sldId id="628" r:id="rId21"/>
    <p:sldId id="626" r:id="rId22"/>
    <p:sldId id="627" r:id="rId23"/>
    <p:sldId id="629" r:id="rId24"/>
    <p:sldId id="630" r:id="rId25"/>
    <p:sldId id="639" r:id="rId26"/>
    <p:sldId id="631" r:id="rId27"/>
    <p:sldId id="642" r:id="rId28"/>
    <p:sldId id="632" r:id="rId29"/>
    <p:sldId id="633" r:id="rId30"/>
    <p:sldId id="634" r:id="rId31"/>
    <p:sldId id="636" r:id="rId32"/>
    <p:sldId id="635" r:id="rId33"/>
    <p:sldId id="640" r:id="rId34"/>
    <p:sldId id="637" r:id="rId35"/>
    <p:sldId id="638" r:id="rId36"/>
    <p:sldId id="643" r:id="rId37"/>
    <p:sldId id="644" r:id="rId38"/>
    <p:sldId id="645" r:id="rId39"/>
    <p:sldId id="646" r:id="rId40"/>
    <p:sldId id="647" r:id="rId41"/>
    <p:sldId id="648" r:id="rId42"/>
    <p:sldId id="649" r:id="rId43"/>
    <p:sldId id="650" r:id="rId44"/>
    <p:sldId id="651" r:id="rId45"/>
    <p:sldId id="652" r:id="rId46"/>
    <p:sldId id="666" r:id="rId47"/>
    <p:sldId id="667" r:id="rId48"/>
    <p:sldId id="653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09" r:id="rId58"/>
    <p:sldId id="662" r:id="rId59"/>
    <p:sldId id="663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 autoAdjust="0"/>
    <p:restoredTop sz="95701" autoAdjust="0"/>
  </p:normalViewPr>
  <p:slideViewPr>
    <p:cSldViewPr>
      <p:cViewPr varScale="1">
        <p:scale>
          <a:sx n="141" d="100"/>
          <a:sy n="141" d="100"/>
        </p:scale>
        <p:origin x="9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04</a:t>
            </a:r>
            <a:r>
              <a:rPr lang="zh-TW" altLang="en-US" dirty="0"/>
              <a:t>章　基礎程式設計實作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2CBF9C-49DF-8847-A876-03CD52FEDA1A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6D4FC5-E977-264A-BCDB-16FC18D40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「建立」二維陣列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873547-469C-EA41-971B-47B91BCCA71F}"/>
              </a:ext>
            </a:extLst>
          </p:cNvPr>
          <p:cNvSpPr/>
          <p:nvPr/>
        </p:nvSpPr>
        <p:spPr>
          <a:xfrm>
            <a:off x="8104548" y="1307068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Ch4-3.py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B54C2AA-7862-5F46-BA8A-5B90EA825C1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0" y="1412875"/>
            <a:ext cx="7556309" cy="4824413"/>
          </a:xfrm>
        </p:spPr>
      </p:pic>
    </p:spTree>
    <p:extLst>
      <p:ext uri="{BB962C8B-B14F-4D97-AF65-F5344CB8AC3E}">
        <p14:creationId xmlns:p14="http://schemas.microsoft.com/office/powerpoint/2010/main" val="42219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「存取」二維陣列元素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1F9C109-F708-3544-9555-250BD8574B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44699" y="1412875"/>
            <a:ext cx="7289551" cy="4824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CF4529-0678-B342-AF8F-B4AC3152AF83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4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404445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ABFD3E8-42BA-AD4E-B26E-2C1BE4676CD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90634"/>
            <a:ext cx="8153400" cy="46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6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我們統計了一週的動物園遊客人數，但事後發現，星期六和星期日的統計結果（人數）相反了，所以我們要利用「交換」的功能來修正統計的結果。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34FB84-5776-CC4C-B8BC-AF4C91EC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43400"/>
            <a:ext cx="8138160" cy="12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73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01 </a:t>
            </a:r>
            <a:r>
              <a:rPr lang="zh-TW" altLang="en-US" dirty="0"/>
              <a:t>建立儲存遊客人數的陣列</a:t>
            </a:r>
            <a:endParaRPr lang="en-US" altLang="zh-TW" dirty="0"/>
          </a:p>
          <a:p>
            <a:pPr lvl="1"/>
            <a:r>
              <a:rPr lang="zh-TW" altLang="en-US" dirty="0"/>
              <a:t>由於星期日、星期一到星期六就像索引一樣，可以用連續的數字（</a:t>
            </a:r>
            <a:r>
              <a:rPr lang="en-US" altLang="zh-TW" dirty="0"/>
              <a:t>0~6</a:t>
            </a:r>
            <a:r>
              <a:rPr lang="zh-TW" altLang="en-US" dirty="0"/>
              <a:t>）來表達，因此，我們可以利用陣列來儲存遊客人數</a:t>
            </a:r>
          </a:p>
          <a:p>
            <a:endParaRPr kumimoji="1" lang="en-US" altLang="zh-TW" dirty="0"/>
          </a:p>
          <a:p>
            <a:r>
              <a:rPr lang="en" altLang="zh-TW" dirty="0"/>
              <a:t>Step 02 </a:t>
            </a:r>
            <a:r>
              <a:rPr lang="zh-TW" altLang="en-US" dirty="0"/>
              <a:t>交換陣列中星期日與星期六的人數</a:t>
            </a:r>
            <a:endParaRPr kumimoji="1" lang="zh-TW" altLang="en-US" dirty="0"/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2B9AA5D7-979A-7A48-89E7-55A637B7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96234"/>
            <a:ext cx="8153400" cy="9705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944B410-6663-7241-8F70-9CE49E7C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1" y="3352800"/>
            <a:ext cx="8182069" cy="5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4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實例演練：完整程式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9DCFB77-A661-1543-8C56-7C56D7C0E8F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59008"/>
            <a:ext cx="8153400" cy="36019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7ED6767-6436-4147-AEEC-AD9EBB75537E}"/>
              </a:ext>
            </a:extLst>
          </p:cNvPr>
          <p:cNvSpPr/>
          <p:nvPr/>
        </p:nvSpPr>
        <p:spPr>
          <a:xfrm>
            <a:off x="7587507" y="1219200"/>
            <a:ext cx="158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/>
              <a:t>Ch4-4-swap.py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28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4C19BBD-0098-F447-9E2C-6AA75C085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938"/>
            <a:ext cx="9144000" cy="35861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1DAB490-709C-F346-A064-B498B70F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ECE0718E-6A30-0F4B-9EA1-24DD0A1B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09" y="353714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C213269-222F-674F-8FFD-4555B003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217991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CFB51A98-8FED-7B48-BE85-1D5FAD682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81" y="3861637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8A376C49-B61C-D04C-8BBB-D949FB91D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81" y="416872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6DDBFCD-26CD-4541-886C-6546E772B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41" y="1319137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8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4-2</a:t>
            </a:r>
            <a:r>
              <a:rPr lang="zh-TW" altLang="en-US" dirty="0"/>
              <a:t>　結構化程式實作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在第</a:t>
            </a:r>
            <a:r>
              <a:rPr lang="en-US" altLang="zh-TW" dirty="0"/>
              <a:t>3</a:t>
            </a:r>
            <a:r>
              <a:rPr lang="zh-TW" altLang="en-US" dirty="0"/>
              <a:t>章，我們認識了程式中常見的結構，包含循序、重複與選擇結構</a:t>
            </a:r>
            <a:endParaRPr lang="en-US" altLang="zh-TW" dirty="0"/>
          </a:p>
          <a:p>
            <a:r>
              <a:rPr lang="zh-TW" altLang="en-US" dirty="0"/>
              <a:t>本小節中，我們將利用簡單的範例，</a:t>
            </a:r>
            <a:r>
              <a:rPr lang="zh-TW" altLang="en-US" dirty="0">
                <a:solidFill>
                  <a:srgbClr val="FF0000"/>
                </a:solidFill>
              </a:rPr>
              <a:t>配合陣列</a:t>
            </a:r>
            <a:r>
              <a:rPr lang="zh-TW" altLang="en-US" dirty="0"/>
              <a:t>，來學習如何應用這些結構。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1560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BD685-06D7-914D-A339-6C5851D4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4-2-1</a:t>
            </a:r>
            <a:r>
              <a:rPr lang="zh-TW" altLang="en-US" dirty="0"/>
              <a:t>　循序結構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9FA209-A84E-5C44-9D60-D9A2D124FA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從上而下、依序執行每一行程式碼</a:t>
            </a:r>
            <a:endParaRPr lang="en-US" altLang="zh-TW" dirty="0"/>
          </a:p>
          <a:p>
            <a:r>
              <a:rPr lang="zh-TW" altLang="en-US" dirty="0"/>
              <a:t>透過一個實例演練與陣列資料結構，來體驗循序結構的概念。</a:t>
            </a:r>
          </a:p>
          <a:p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2EFF3D6-E7A7-284B-95F8-BE789F55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98" y="3241269"/>
            <a:ext cx="3272500" cy="33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52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實例演練：循序結構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將一星期內動物園的遊客人數顯示在電腦畫面上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312B0D-FD2B-C845-84A4-B3C070CF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8229600" cy="11678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80E9BCD-A17A-D848-85E3-CCAC6A85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48" y="4159412"/>
            <a:ext cx="7772400" cy="24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91994-0E6D-394E-895A-EB59DAD8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</a:t>
            </a:r>
            <a:r>
              <a:rPr lang="zh-TW" altLang="en-US" dirty="0"/>
              <a:t>　陣列資料結構實作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2D55EE-1300-1943-AD04-E145F2881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231984"/>
          </a:xfrm>
          <a:prstGeom prst="rect">
            <a:avLst/>
          </a:prstGeom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id="{9EEAD5F9-BDE5-5C41-87A9-D2A664554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100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629013E-1C21-AE4B-9B54-BAA27DC73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5502" y="5660646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0048F5E1-207E-3A44-BFAB-E8E79912C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109292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EC812361-B7E6-0448-B80B-E0C970BFB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417069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4A6FCF-0E0E-4449-8499-11FB070F4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41" y="1319137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4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實例演練：流程圖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2BF4A5E-7176-0547-B41D-72155555BC8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66300" y="1412875"/>
            <a:ext cx="464634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5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01 </a:t>
            </a:r>
            <a:r>
              <a:rPr lang="zh-TW" altLang="en-US" dirty="0"/>
              <a:t>建立儲存遊客人數的陣列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lang="en" altLang="zh-TW" dirty="0"/>
              <a:t>Step 02 </a:t>
            </a:r>
            <a:r>
              <a:rPr lang="zh-TW" altLang="en-US" dirty="0"/>
              <a:t>將遊客人數顯示在電腦畫面上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D32A90-43A7-3D45-88D7-3335A236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2" y="2209800"/>
            <a:ext cx="7840618" cy="4952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86D947A-2507-6B44-B455-1B5CB11A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83" y="3886200"/>
            <a:ext cx="793341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804669B-6517-654F-88A9-1D683180C93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295400"/>
            <a:ext cx="8153400" cy="30280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31CDC3-9AC9-E848-9776-C20BE474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4215596"/>
            <a:ext cx="8074152" cy="25662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10EB919-DE61-4C4E-8A8A-52A2F1978500}"/>
              </a:ext>
            </a:extLst>
          </p:cNvPr>
          <p:cNvSpPr/>
          <p:nvPr/>
        </p:nvSpPr>
        <p:spPr>
          <a:xfrm>
            <a:off x="8104548" y="129540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Ch4-5.py</a:t>
            </a:r>
          </a:p>
        </p:txBody>
      </p:sp>
    </p:spTree>
    <p:extLst>
      <p:ext uri="{BB962C8B-B14F-4D97-AF65-F5344CB8AC3E}">
        <p14:creationId xmlns:p14="http://schemas.microsoft.com/office/powerpoint/2010/main" val="3855703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4-2-2</a:t>
            </a:r>
            <a:r>
              <a:rPr lang="zh-TW" altLang="en-US" dirty="0"/>
              <a:t>　重複結構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重複結構</a:t>
            </a:r>
            <a:endParaRPr lang="en-US" altLang="zh-TW" dirty="0"/>
          </a:p>
          <a:p>
            <a:pPr lvl="1"/>
            <a:r>
              <a:rPr lang="zh-TW" altLang="en-US" dirty="0"/>
              <a:t>大幅縮短重複的程式碼</a:t>
            </a:r>
            <a:endParaRPr lang="en-US" altLang="zh-TW" dirty="0"/>
          </a:p>
          <a:p>
            <a:pPr lvl="1"/>
            <a:r>
              <a:rPr lang="zh-TW" altLang="en-US" dirty="0"/>
              <a:t>讓程式更加簡潔與容易閱讀</a:t>
            </a:r>
            <a:endParaRPr lang="en-US" altLang="zh-TW" dirty="0"/>
          </a:p>
          <a:p>
            <a:r>
              <a:rPr lang="en" altLang="zh-TW" dirty="0">
                <a:solidFill>
                  <a:srgbClr val="FF0000"/>
                </a:solidFill>
              </a:rPr>
              <a:t>for</a:t>
            </a:r>
            <a:r>
              <a:rPr lang="zh-TW" altLang="en-US" dirty="0">
                <a:solidFill>
                  <a:srgbClr val="FF0000"/>
                </a:solidFill>
              </a:rPr>
              <a:t>迴圈</a:t>
            </a:r>
            <a:r>
              <a:rPr lang="zh-TW" altLang="en-US" dirty="0"/>
              <a:t>就是一種常用的重複結構。</a:t>
            </a:r>
          </a:p>
          <a:p>
            <a:r>
              <a:rPr lang="en" altLang="zh-TW" dirty="0"/>
              <a:t>for</a:t>
            </a:r>
            <a:r>
              <a:rPr lang="zh-TW" altLang="en-US" dirty="0"/>
              <a:t>迴圈的語法如下：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0ACB96-336E-AA40-9294-069BA417D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19600"/>
            <a:ext cx="6629400" cy="16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33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for</a:t>
            </a:r>
            <a:r>
              <a:rPr lang="zh-TW" altLang="en-US" dirty="0"/>
              <a:t>迴圈的語法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zh-TW" altLang="en-US" dirty="0"/>
              <a:t>回合變數列表可以是</a:t>
            </a:r>
            <a:r>
              <a:rPr lang="zh-TW" altLang="en-US" dirty="0">
                <a:solidFill>
                  <a:srgbClr val="FF0000"/>
                </a:solidFill>
              </a:rPr>
              <a:t>陣列</a:t>
            </a:r>
            <a:r>
              <a:rPr lang="zh-TW" altLang="en-US" dirty="0"/>
              <a:t>、</a:t>
            </a:r>
            <a:r>
              <a:rPr lang="en" altLang="zh-TW" dirty="0">
                <a:solidFill>
                  <a:srgbClr val="FF0000"/>
                </a:solidFill>
              </a:rPr>
              <a:t>range( )</a:t>
            </a:r>
            <a:r>
              <a:rPr lang="zh-TW" altLang="en-US" dirty="0"/>
              <a:t>等型態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03DD36-B4B4-4E45-B123-131B8379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6019800" cy="14995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E875C70-8E90-CE49-BCDD-42694B0DB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8" y="4287507"/>
            <a:ext cx="7975600" cy="2082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FA2873C-3469-2641-8B2C-6B053B8D30BB}"/>
              </a:ext>
            </a:extLst>
          </p:cNvPr>
          <p:cNvSpPr txBox="1"/>
          <p:nvPr/>
        </p:nvSpPr>
        <p:spPr>
          <a:xfrm>
            <a:off x="6857599" y="124779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</a:rPr>
              <a:t>必須加上冒號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CC5E9C-0788-C841-89BC-2B5DE9765DEB}"/>
              </a:ext>
            </a:extLst>
          </p:cNvPr>
          <p:cNvCxnSpPr>
            <a:cxnSpLocks/>
          </p:cNvCxnSpPr>
          <p:nvPr/>
        </p:nvCxnSpPr>
        <p:spPr>
          <a:xfrm flipH="1">
            <a:off x="6629400" y="1524000"/>
            <a:ext cx="457200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08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一維陣列與重複結構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逐一列出陣列中所有的元素時，我們看看怎麼用</a:t>
            </a:r>
            <a:r>
              <a:rPr lang="en" altLang="zh-TW" dirty="0"/>
              <a:t>for</a:t>
            </a:r>
            <a:r>
              <a:rPr lang="zh-TW" altLang="en-US" dirty="0"/>
              <a:t>迴圈做到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49622-7B20-6649-8C84-3BB99240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2" y="2514600"/>
            <a:ext cx="8943134" cy="23237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57865F-7150-F949-B776-214CCE762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46"/>
          <a:stretch/>
        </p:blipFill>
        <p:spPr>
          <a:xfrm>
            <a:off x="210074" y="4674518"/>
            <a:ext cx="8955697" cy="17593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293C253-744E-1F48-9311-DF4EFDCB1E00}"/>
              </a:ext>
            </a:extLst>
          </p:cNvPr>
          <p:cNvSpPr/>
          <p:nvPr/>
        </p:nvSpPr>
        <p:spPr>
          <a:xfrm>
            <a:off x="7986688" y="611396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6a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138414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一維陣列與重複結構</a:t>
            </a:r>
            <a:r>
              <a:rPr lang="en-US" altLang="zh-TW" dirty="0"/>
              <a:t>(range)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338603-F0AD-6C4B-AD65-9FB9874D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70" y="1412776"/>
            <a:ext cx="8525002" cy="16718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852BAA-2292-BD4D-9012-474C518E7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611"/>
          <a:stretch/>
        </p:blipFill>
        <p:spPr>
          <a:xfrm>
            <a:off x="427839" y="3084578"/>
            <a:ext cx="2315361" cy="25492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DD56E54-D5E0-474C-A534-2585515F2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721" y="3733800"/>
            <a:ext cx="6058843" cy="15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6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實例演練：重複結構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" altLang="zh-TW" dirty="0"/>
              <a:t>for</a:t>
            </a:r>
            <a:r>
              <a:rPr lang="zh-TW" altLang="en-US" dirty="0"/>
              <a:t>迴圈這種重複結構，將前面循序結構的實例演練程式碼簡化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FCC7F0-A58F-3E4A-B6CD-B95EDFD02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8229600" cy="1167819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ED84BAD8-1D0D-774A-998A-D218BAFD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3758619"/>
            <a:ext cx="8153400" cy="30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61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實例演練：流程圖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2E1183A-A36D-624F-91FC-04C9E76C151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79265" y="1412875"/>
            <a:ext cx="582042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5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Step 01 </a:t>
            </a:r>
            <a:r>
              <a:rPr lang="zh-TW" altLang="en-US" dirty="0"/>
              <a:t>利用</a:t>
            </a:r>
            <a:r>
              <a:rPr lang="en" altLang="zh-TW" dirty="0"/>
              <a:t>for</a:t>
            </a:r>
            <a:r>
              <a:rPr lang="zh-TW" altLang="en-US" dirty="0"/>
              <a:t>迴圈，簡化重複的程式碼</a:t>
            </a:r>
          </a:p>
          <a:p>
            <a:pPr lvl="1"/>
            <a:r>
              <a:rPr lang="en" altLang="zh-TW" dirty="0"/>
              <a:t>for</a:t>
            </a:r>
            <a:r>
              <a:rPr lang="zh-TW" altLang="en-US" dirty="0"/>
              <a:t>迴圈會執行</a:t>
            </a:r>
            <a:r>
              <a:rPr lang="en-US" altLang="zh-TW" dirty="0"/>
              <a:t>7</a:t>
            </a:r>
            <a:r>
              <a:rPr lang="zh-TW" altLang="en-US" dirty="0"/>
              <a:t>次，第</a:t>
            </a:r>
            <a:r>
              <a:rPr lang="en-US" altLang="zh-TW" dirty="0"/>
              <a:t>1</a:t>
            </a:r>
            <a:r>
              <a:rPr lang="zh-TW" altLang="en-US" dirty="0"/>
              <a:t>次的</a:t>
            </a:r>
            <a:r>
              <a:rPr lang="en" altLang="zh-TW" dirty="0" err="1"/>
              <a:t>day_index</a:t>
            </a:r>
            <a:r>
              <a:rPr lang="zh-TW" altLang="en-US" dirty="0"/>
              <a:t>數值為</a:t>
            </a:r>
            <a:r>
              <a:rPr lang="en-US" altLang="zh-TW" dirty="0"/>
              <a:t>0</a:t>
            </a:r>
            <a:r>
              <a:rPr lang="zh-TW" altLang="en-US" dirty="0"/>
              <a:t>，第</a:t>
            </a:r>
            <a:r>
              <a:rPr lang="en-US" altLang="zh-TW" dirty="0"/>
              <a:t>2</a:t>
            </a:r>
            <a:r>
              <a:rPr lang="zh-TW" altLang="en-US" dirty="0"/>
              <a:t>次為</a:t>
            </a:r>
            <a:r>
              <a:rPr lang="en-US" altLang="zh-TW" dirty="0"/>
              <a:t>1</a:t>
            </a:r>
            <a:r>
              <a:rPr lang="zh-TW" altLang="en-US" dirty="0"/>
              <a:t>，以此類推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" altLang="zh-TW" dirty="0"/>
              <a:t>Step 02 </a:t>
            </a:r>
            <a:r>
              <a:rPr lang="zh-TW" altLang="en-US" dirty="0"/>
              <a:t>在人數前方顯示那天是星期幾</a:t>
            </a:r>
          </a:p>
          <a:p>
            <a:pPr lvl="1"/>
            <a:r>
              <a:rPr lang="zh-TW" altLang="en-US" dirty="0"/>
              <a:t>成功利用</a:t>
            </a:r>
            <a:r>
              <a:rPr lang="en" altLang="zh-TW" dirty="0"/>
              <a:t>for</a:t>
            </a:r>
            <a:r>
              <a:rPr lang="zh-TW" altLang="en-US" dirty="0"/>
              <a:t>迴圈簡化程式碼，但是</a:t>
            </a:r>
            <a:r>
              <a:rPr lang="en" altLang="zh-TW" dirty="0"/>
              <a:t>print( )</a:t>
            </a:r>
            <a:r>
              <a:rPr lang="zh-TW" altLang="en-US" dirty="0"/>
              <a:t>裡面還沒補上星期字串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540EB5-AED6-D34D-AD58-7CE1CC58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29857"/>
            <a:ext cx="8763000" cy="8345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A0911BE-22CF-1142-95D3-6B6E4AE7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922655"/>
            <a:ext cx="7812258" cy="3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0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4-1</a:t>
            </a:r>
            <a:r>
              <a:rPr lang="zh-TW" altLang="en-US" dirty="0"/>
              <a:t>　陣列資料結構實作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一維陣列</a:t>
            </a:r>
          </a:p>
          <a:p>
            <a:r>
              <a:rPr lang="en" altLang="zh-TW" dirty="0"/>
              <a:t>animals = ['</a:t>
            </a:r>
            <a:r>
              <a:rPr lang="zh-TW" altLang="en-US" dirty="0"/>
              <a:t>長頸鹿</a:t>
            </a:r>
            <a:r>
              <a:rPr lang="en-US" altLang="zh-TW" dirty="0"/>
              <a:t>', '</a:t>
            </a:r>
            <a:r>
              <a:rPr lang="zh-TW" altLang="en-US" dirty="0"/>
              <a:t>獅子</a:t>
            </a:r>
            <a:r>
              <a:rPr lang="en-US" altLang="zh-TW" dirty="0"/>
              <a:t>', '</a:t>
            </a:r>
            <a:r>
              <a:rPr lang="zh-TW" altLang="en-US" dirty="0"/>
              <a:t>老虎</a:t>
            </a:r>
            <a:r>
              <a:rPr lang="en-US" altLang="zh-TW" dirty="0"/>
              <a:t>', '</a:t>
            </a:r>
            <a:r>
              <a:rPr lang="zh-TW" altLang="en-US" dirty="0"/>
              <a:t>河馬</a:t>
            </a:r>
            <a:r>
              <a:rPr lang="en-US" altLang="zh-TW" dirty="0"/>
              <a:t>', '</a:t>
            </a:r>
            <a:r>
              <a:rPr lang="zh-TW" altLang="en-US" dirty="0"/>
              <a:t>熊</a:t>
            </a:r>
            <a:r>
              <a:rPr lang="en-US" altLang="zh-TW" dirty="0"/>
              <a:t>', '</a:t>
            </a:r>
            <a:r>
              <a:rPr lang="zh-TW" altLang="en-US" dirty="0"/>
              <a:t>兔子</a:t>
            </a:r>
            <a:r>
              <a:rPr lang="en-US" altLang="zh-TW" dirty="0"/>
              <a:t>', '</a:t>
            </a:r>
            <a:r>
              <a:rPr lang="zh-TW" altLang="en-US" dirty="0"/>
              <a:t>斑馬</a:t>
            </a:r>
            <a:r>
              <a:rPr lang="en-US" altLang="zh-TW" dirty="0"/>
              <a:t>']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2ECED1-9245-E84E-B47B-B17D05692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2800"/>
            <a:ext cx="7391400" cy="22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E9FBB10-9DC9-D849-A868-2C7F9792B0A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88030" y="1524000"/>
            <a:ext cx="8153400" cy="21844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F435597-04CD-2347-A2E6-0E9A385B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3" y="3713184"/>
            <a:ext cx="3680342" cy="24165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79B9B03-308B-E949-A708-53FA178F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4261145"/>
            <a:ext cx="3121465" cy="160950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FB02F00-E3B4-DB42-8F4F-AE9B1B570C57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7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4054895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兩「層」迴圈的用法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zh-TW" altLang="en-US" dirty="0"/>
              <a:t>內層迴圈讓</a:t>
            </a:r>
            <a:r>
              <a:rPr lang="en" altLang="zh-TW" dirty="0"/>
              <a:t>print('hello')</a:t>
            </a:r>
            <a:r>
              <a:rPr lang="zh-TW" altLang="en-US" dirty="0"/>
              <a:t>執行</a:t>
            </a:r>
            <a:r>
              <a:rPr lang="en-US" altLang="zh-TW" dirty="0"/>
              <a:t>7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外層迴圈讓內層迴圈做</a:t>
            </a:r>
            <a:r>
              <a:rPr lang="en-US" altLang="zh-TW" dirty="0"/>
              <a:t>3</a:t>
            </a:r>
            <a:r>
              <a:rPr lang="zh-TW" altLang="en-US" dirty="0"/>
              <a:t>回合</a:t>
            </a:r>
            <a:endParaRPr lang="en-US" altLang="zh-TW" dirty="0"/>
          </a:p>
          <a:p>
            <a:r>
              <a:rPr lang="zh-TW" altLang="en-US" dirty="0"/>
              <a:t>也就是</a:t>
            </a:r>
            <a:r>
              <a:rPr lang="en" altLang="zh-TW" dirty="0"/>
              <a:t>print('hello')</a:t>
            </a:r>
            <a:r>
              <a:rPr lang="zh-TW" altLang="en-US" dirty="0"/>
              <a:t>一共執行</a:t>
            </a:r>
            <a:r>
              <a:rPr lang="en-US" altLang="zh-TW" dirty="0"/>
              <a:t>7x3=21</a:t>
            </a:r>
            <a:r>
              <a:rPr lang="zh-TW" altLang="en-US" dirty="0"/>
              <a:t>次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7E75CE-E222-C34D-B67B-28CCCE3E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57" y="1524000"/>
            <a:ext cx="9144000" cy="135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50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二維陣列與重複結構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二維陣列配合兩層的</a:t>
            </a:r>
            <a:r>
              <a:rPr lang="en" altLang="zh-TW" dirty="0"/>
              <a:t>for</a:t>
            </a:r>
            <a:r>
              <a:rPr lang="zh-TW" altLang="en-US" dirty="0"/>
              <a:t>迴圈</a:t>
            </a:r>
          </a:p>
          <a:p>
            <a:pPr lvl="1"/>
            <a:r>
              <a:rPr lang="zh-TW" altLang="en-US" sz="2400" dirty="0"/>
              <a:t>外層迴圈會依序取出第一個維度的每一個陣列</a:t>
            </a:r>
            <a:endParaRPr lang="en-US" altLang="zh-TW" sz="2400" dirty="0"/>
          </a:p>
          <a:p>
            <a:pPr lvl="1"/>
            <a:r>
              <a:rPr lang="zh-TW" altLang="en-US" sz="2400" dirty="0"/>
              <a:t>內層迴圈存取外層迴圈取出的陣列中的每一個元素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9816F3-7A1A-BF45-8250-2EB798BE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43885"/>
            <a:ext cx="6705600" cy="21546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884FC1-2E0C-6A48-AE11-E97E94FF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991819"/>
            <a:ext cx="6705600" cy="18661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E7046B-6F0F-1F42-8422-7FCC1BD026C1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8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424499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實例演練：雙層重複結構</a:t>
            </a:r>
            <a:r>
              <a:rPr lang="en-US" altLang="zh-TW" dirty="0"/>
              <a:t>(1/5)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將動物園連續三個星期的遊客人數，利用雙層重複結構顯示在電腦畫面上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8329D5-77B2-2F43-A396-A2CC5A9D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43200"/>
            <a:ext cx="8077200" cy="21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5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 </a:t>
            </a:r>
            <a:r>
              <a:rPr lang="en-US" altLang="zh-TW" dirty="0"/>
              <a:t>(2/5)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63727"/>
            <a:ext cx="8153400" cy="4824536"/>
          </a:xfrm>
        </p:spPr>
        <p:txBody>
          <a:bodyPr>
            <a:normAutofit/>
          </a:bodyPr>
          <a:lstStyle/>
          <a:p>
            <a:r>
              <a:rPr lang="en" altLang="zh-TW" dirty="0"/>
              <a:t>Step 01 </a:t>
            </a:r>
            <a:r>
              <a:rPr lang="zh-TW" altLang="en-US" dirty="0"/>
              <a:t>利用二維陣列儲存三週的遊客人數</a:t>
            </a:r>
          </a:p>
          <a:p>
            <a:pPr lvl="1"/>
            <a:r>
              <a:rPr lang="zh-TW" altLang="en-US" dirty="0"/>
              <a:t>表中包含了三個星期的資料，因此要利用一個二維陣列來儲存</a:t>
            </a:r>
            <a:endParaRPr lang="en-US" altLang="zh-TW" dirty="0"/>
          </a:p>
          <a:p>
            <a:pPr lvl="1"/>
            <a:r>
              <a:rPr lang="zh-TW" altLang="en-US" dirty="0"/>
              <a:t>第一個維度儲存著三週的陣列</a:t>
            </a:r>
            <a:endParaRPr lang="en-US" altLang="zh-TW" dirty="0"/>
          </a:p>
          <a:p>
            <a:pPr lvl="1"/>
            <a:r>
              <a:rPr lang="zh-TW" altLang="en-US" dirty="0"/>
              <a:t>第二個維度則儲存對應一週每天的遊客人數</a:t>
            </a:r>
          </a:p>
          <a:p>
            <a:pPr lvl="1"/>
            <a:endParaRPr lang="zh-TW" altLang="en-US" dirty="0"/>
          </a:p>
          <a:p>
            <a:endParaRPr kumimoji="1" lang="en-US" altLang="zh-TW" dirty="0"/>
          </a:p>
          <a:p>
            <a:endParaRPr kumimoji="1" lang="en-US" altLang="zh-TW" sz="1800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8CA94C-D986-2042-9FD6-1B5AB803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189125"/>
            <a:ext cx="812131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9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 </a:t>
            </a:r>
            <a:r>
              <a:rPr lang="en-US" altLang="zh-TW" dirty="0"/>
              <a:t>(3/5)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02 </a:t>
            </a:r>
            <a:r>
              <a:rPr lang="zh-TW" altLang="en-US" dirty="0"/>
              <a:t>利用外層</a:t>
            </a:r>
            <a:r>
              <a:rPr lang="en" altLang="zh-TW" dirty="0"/>
              <a:t>for</a:t>
            </a:r>
            <a:r>
              <a:rPr lang="zh-TW" altLang="en-US" dirty="0"/>
              <a:t>迴圈，取出大陣列的各個內部陣列（含有一週人數的陣列）</a:t>
            </a:r>
          </a:p>
          <a:p>
            <a:pPr lvl="1"/>
            <a:r>
              <a:rPr lang="zh-TW" altLang="en-US" dirty="0"/>
              <a:t>我們先利用一層</a:t>
            </a:r>
            <a:r>
              <a:rPr lang="en" altLang="zh-TW" dirty="0"/>
              <a:t>for</a:t>
            </a:r>
            <a:r>
              <a:rPr lang="zh-TW" altLang="en-US" dirty="0"/>
              <a:t>迴圈，將</a:t>
            </a:r>
            <a:r>
              <a:rPr lang="en" altLang="zh-TW" dirty="0" err="1"/>
              <a:t>num_visitors</a:t>
            </a:r>
            <a:r>
              <a:rPr lang="zh-TW" altLang="en-US" dirty="0"/>
              <a:t>第一個維度的陣列（也就是一整週的資料）印出來。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C50A2B-B8C7-5246-9121-0E58A69F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6" y="3828397"/>
            <a:ext cx="8118122" cy="838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43A7B2-D3BD-9D43-9A82-7D66D52A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3" y="4677148"/>
            <a:ext cx="8118120" cy="15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77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6917C5-1821-724A-BD21-B454D036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 </a:t>
            </a:r>
            <a:r>
              <a:rPr lang="en-US" altLang="zh-TW" dirty="0"/>
              <a:t>(4/5)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6D3442-6E01-8745-BCAD-4492E2EEC2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03 </a:t>
            </a:r>
            <a:r>
              <a:rPr lang="zh-TW" altLang="en-US" dirty="0"/>
              <a:t>第二層迴圈，取出每天的遊客人數</a:t>
            </a:r>
          </a:p>
          <a:p>
            <a:pPr lvl="1"/>
            <a:r>
              <a:rPr lang="zh-TW" altLang="en-US" dirty="0"/>
              <a:t>加入第二層</a:t>
            </a:r>
            <a:r>
              <a:rPr lang="en" altLang="zh-TW" dirty="0"/>
              <a:t>for</a:t>
            </a:r>
            <a:r>
              <a:rPr lang="zh-TW" altLang="en-US" dirty="0"/>
              <a:t>迴圈，負責取出當週每天的人數</a:t>
            </a:r>
          </a:p>
          <a:p>
            <a:pPr lvl="1"/>
            <a:r>
              <a:rPr lang="zh-TW" altLang="en-US" dirty="0"/>
              <a:t>例如：</a:t>
            </a:r>
            <a:r>
              <a:rPr lang="en-US" altLang="zh-TW" dirty="0"/>
              <a:t>[0][2]</a:t>
            </a:r>
            <a:r>
              <a:rPr lang="zh-TW" altLang="en-US" dirty="0"/>
              <a:t>存取的是第</a:t>
            </a:r>
            <a:r>
              <a:rPr lang="en-US" altLang="zh-TW" dirty="0"/>
              <a:t>1</a:t>
            </a:r>
            <a:r>
              <a:rPr lang="zh-TW" altLang="en-US" dirty="0"/>
              <a:t>週的星期二，</a:t>
            </a:r>
            <a:r>
              <a:rPr lang="en-US" altLang="zh-TW" dirty="0"/>
              <a:t>[2][4]</a:t>
            </a:r>
            <a:r>
              <a:rPr lang="zh-TW" altLang="en-US" dirty="0"/>
              <a:t>存取的是第</a:t>
            </a:r>
            <a:r>
              <a:rPr lang="en-US" altLang="zh-TW" dirty="0"/>
              <a:t>3</a:t>
            </a:r>
            <a:r>
              <a:rPr lang="zh-TW" altLang="en-US" dirty="0"/>
              <a:t>週的星期四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C67D25-B215-3D45-BAEC-FF68255A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05200"/>
            <a:ext cx="7315200" cy="18772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D2F6A2-C171-2F4E-A3AB-5543B3CF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513" y="3531947"/>
            <a:ext cx="1666662" cy="32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62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44B3F4-04C7-C84D-90EF-E74A9E60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  <a:r>
              <a:rPr lang="en-US" altLang="zh-TW" dirty="0"/>
              <a:t>(5/5)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5ADC646-C2B9-654F-8D6A-79D2E2464C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931549"/>
            <a:ext cx="6784975" cy="37751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665D882-E0EA-0F4C-9189-EA8F4E08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575" y="1815697"/>
            <a:ext cx="2117123" cy="4006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0A4C9B6-F27E-E54C-AEA2-9092410456EE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9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865977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A8723E-3938-604F-8E6C-71D7E2DF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4-2-3</a:t>
            </a:r>
            <a:r>
              <a:rPr lang="zh-TW" altLang="en-US" dirty="0"/>
              <a:t>　選擇結構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738059-6F6F-2243-887B-71C44AB2BE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選擇結構</a:t>
            </a:r>
            <a:r>
              <a:rPr lang="zh-TW" altLang="en-US" dirty="0"/>
              <a:t>能夠根據條件的成立與否，來決定要執行哪些程式碼</a:t>
            </a:r>
          </a:p>
          <a:p>
            <a:r>
              <a:rPr lang="en" altLang="zh-TW" dirty="0">
                <a:solidFill>
                  <a:srgbClr val="FF0000"/>
                </a:solidFill>
              </a:rPr>
              <a:t>if-else</a:t>
            </a:r>
            <a:r>
              <a:rPr lang="zh-TW" altLang="en-US" dirty="0"/>
              <a:t>選擇結構的語法如下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FB5960-FBC1-D941-BA21-A8BFBDFD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352800"/>
            <a:ext cx="6400800" cy="2159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7B87889-B673-5E4E-A071-45B0DB6936A1}"/>
              </a:ext>
            </a:extLst>
          </p:cNvPr>
          <p:cNvSpPr txBox="1"/>
          <p:nvPr/>
        </p:nvSpPr>
        <p:spPr>
          <a:xfrm>
            <a:off x="3276600" y="31242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</a:rPr>
              <a:t>必須加上冒號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854D633-83A4-1D45-9111-38C676C1BD38}"/>
              </a:ext>
            </a:extLst>
          </p:cNvPr>
          <p:cNvCxnSpPr>
            <a:cxnSpLocks/>
          </p:cNvCxnSpPr>
          <p:nvPr/>
        </p:nvCxnSpPr>
        <p:spPr>
          <a:xfrm flipH="1">
            <a:off x="3048401" y="3400410"/>
            <a:ext cx="457200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46C52401-6844-C149-A335-E8E20AEE7368}"/>
              </a:ext>
            </a:extLst>
          </p:cNvPr>
          <p:cNvCxnSpPr>
            <a:cxnSpLocks/>
          </p:cNvCxnSpPr>
          <p:nvPr/>
        </p:nvCxnSpPr>
        <p:spPr>
          <a:xfrm flipH="1">
            <a:off x="2209800" y="3400410"/>
            <a:ext cx="1295801" cy="1323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587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EDFC3-13D7-5A41-960F-BC8B3C87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if-else</a:t>
            </a:r>
            <a:r>
              <a:rPr lang="zh-TW" altLang="en-US" dirty="0"/>
              <a:t>選擇結構的語法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F63DFF-0AF2-3240-A69E-14455C1BA9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" altLang="zh-TW" dirty="0"/>
              <a:t>if</a:t>
            </a:r>
            <a:r>
              <a:rPr lang="zh-TW" altLang="en-US" dirty="0"/>
              <a:t>和</a:t>
            </a:r>
            <a:r>
              <a:rPr lang="en" altLang="zh-TW" dirty="0"/>
              <a:t>else</a:t>
            </a:r>
            <a:r>
              <a:rPr lang="zh-TW" altLang="en-US" dirty="0"/>
              <a:t>要對齊</a:t>
            </a:r>
            <a:endParaRPr lang="en-US" altLang="zh-TW" dirty="0"/>
          </a:p>
          <a:p>
            <a:r>
              <a:rPr lang="zh-TW" altLang="en-US" dirty="0"/>
              <a:t>程式碼區塊一定要縮排，否則語法錯誤</a:t>
            </a:r>
          </a:p>
          <a:p>
            <a:r>
              <a:rPr lang="zh-TW" altLang="en-US" dirty="0"/>
              <a:t>程式碼區塊</a:t>
            </a:r>
            <a:r>
              <a:rPr lang="en-US" altLang="zh-TW" dirty="0"/>
              <a:t>1</a:t>
            </a:r>
            <a:r>
              <a:rPr lang="zh-TW" altLang="en-US" dirty="0"/>
              <a:t>已經縮排幾格，程式碼區塊</a:t>
            </a:r>
            <a:r>
              <a:rPr lang="en-US" altLang="zh-TW" dirty="0"/>
              <a:t>2</a:t>
            </a:r>
            <a:r>
              <a:rPr lang="zh-TW" altLang="en-US" dirty="0"/>
              <a:t>也至少必須縮排幾格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577108-F214-8247-8BE2-ACB3A236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12776"/>
            <a:ext cx="64008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的一維陣列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zh-TW" sz="2800" dirty="0">
                <a:solidFill>
                  <a:srgbClr val="FF0000"/>
                </a:solidFill>
              </a:rPr>
              <a:t>animals</a:t>
            </a:r>
            <a:r>
              <a:rPr lang="en" altLang="zh-TW" sz="2800" dirty="0"/>
              <a:t> = ['</a:t>
            </a:r>
            <a:r>
              <a:rPr lang="zh-TW" altLang="en-US" sz="2800" dirty="0">
                <a:solidFill>
                  <a:srgbClr val="FF0000"/>
                </a:solidFill>
              </a:rPr>
              <a:t>長頸鹿</a:t>
            </a:r>
            <a:r>
              <a:rPr lang="en-US" altLang="zh-TW" sz="2800" dirty="0"/>
              <a:t>', '</a:t>
            </a:r>
            <a:r>
              <a:rPr lang="zh-TW" altLang="en-US" sz="2800" dirty="0"/>
              <a:t>獅子</a:t>
            </a:r>
            <a:r>
              <a:rPr lang="en-US" altLang="zh-TW" sz="2800" dirty="0"/>
              <a:t>', '</a:t>
            </a:r>
            <a:r>
              <a:rPr lang="zh-TW" altLang="en-US" sz="2800" dirty="0"/>
              <a:t>老虎</a:t>
            </a:r>
            <a:r>
              <a:rPr lang="en-US" altLang="zh-TW" sz="2800" dirty="0"/>
              <a:t>', '</a:t>
            </a:r>
            <a:r>
              <a:rPr lang="zh-TW" altLang="en-US" sz="2800" dirty="0"/>
              <a:t>河馬</a:t>
            </a:r>
            <a:r>
              <a:rPr lang="en-US" altLang="zh-TW" sz="2800" dirty="0"/>
              <a:t>', '</a:t>
            </a:r>
            <a:r>
              <a:rPr lang="zh-TW" altLang="en-US" sz="2800" dirty="0"/>
              <a:t>熊</a:t>
            </a:r>
            <a:r>
              <a:rPr lang="en-US" altLang="zh-TW" sz="2800" dirty="0"/>
              <a:t>', '</a:t>
            </a:r>
            <a:r>
              <a:rPr lang="zh-TW" altLang="en-US" sz="2800" dirty="0"/>
              <a:t>兔子</a:t>
            </a:r>
            <a:r>
              <a:rPr lang="en-US" altLang="zh-TW" sz="2800" dirty="0"/>
              <a:t>', '</a:t>
            </a:r>
            <a:r>
              <a:rPr lang="zh-TW" altLang="en-US" sz="2800" dirty="0"/>
              <a:t>斑馬</a:t>
            </a:r>
            <a:r>
              <a:rPr lang="en-US" altLang="zh-TW" sz="2800" dirty="0"/>
              <a:t>']</a:t>
            </a:r>
          </a:p>
          <a:p>
            <a:endParaRPr lang="en-US" altLang="zh-TW" sz="2800" dirty="0"/>
          </a:p>
          <a:p>
            <a:r>
              <a:rPr lang="zh-TW" altLang="en-US" sz="2800" dirty="0"/>
              <a:t>變數</a:t>
            </a:r>
            <a:r>
              <a:rPr lang="en" altLang="zh-TW" sz="2800" dirty="0"/>
              <a:t>animals</a:t>
            </a:r>
            <a:r>
              <a:rPr lang="zh-TW" altLang="en-US" sz="2800" dirty="0"/>
              <a:t>是陣列的名稱；</a:t>
            </a:r>
          </a:p>
          <a:p>
            <a:r>
              <a:rPr lang="zh-TW" altLang="en-US" sz="2800" dirty="0"/>
              <a:t>陣列第一個元素</a:t>
            </a:r>
            <a:r>
              <a:rPr lang="en" altLang="zh-TW" sz="2800" dirty="0">
                <a:solidFill>
                  <a:srgbClr val="FF0000"/>
                </a:solidFill>
              </a:rPr>
              <a:t>animals[0]</a:t>
            </a:r>
            <a:r>
              <a:rPr lang="zh-TW" altLang="en" sz="2800" dirty="0"/>
              <a:t>，</a:t>
            </a:r>
            <a:r>
              <a:rPr lang="zh-TW" altLang="en-US" sz="2800" dirty="0"/>
              <a:t>代表「</a:t>
            </a:r>
            <a:r>
              <a:rPr lang="zh-TW" altLang="en-US" sz="2800" dirty="0">
                <a:solidFill>
                  <a:srgbClr val="FF0000"/>
                </a:solidFill>
              </a:rPr>
              <a:t>長頸鹿</a:t>
            </a:r>
            <a:r>
              <a:rPr lang="zh-TW" altLang="en-US" sz="2800" dirty="0"/>
              <a:t>」；</a:t>
            </a:r>
          </a:p>
          <a:p>
            <a:r>
              <a:rPr lang="zh-TW" altLang="en-US" sz="2800" dirty="0"/>
              <a:t>陣列第二個元素</a:t>
            </a:r>
            <a:r>
              <a:rPr lang="en" altLang="zh-TW" sz="2800" dirty="0"/>
              <a:t>animals[1]</a:t>
            </a:r>
            <a:r>
              <a:rPr lang="zh-TW" altLang="en" sz="2800" dirty="0"/>
              <a:t>，</a:t>
            </a:r>
            <a:r>
              <a:rPr lang="zh-TW" altLang="en-US" sz="2800" dirty="0"/>
              <a:t>代表「獅子」；</a:t>
            </a:r>
          </a:p>
          <a:p>
            <a:r>
              <a:rPr lang="zh-TW" altLang="en-US" sz="2800" dirty="0"/>
              <a:t>陣列第三個元素</a:t>
            </a:r>
            <a:r>
              <a:rPr lang="en" altLang="zh-TW" sz="2800" dirty="0"/>
              <a:t>animals[2]</a:t>
            </a:r>
            <a:r>
              <a:rPr lang="zh-TW" altLang="en" sz="2800" dirty="0"/>
              <a:t>，</a:t>
            </a:r>
            <a:r>
              <a:rPr lang="zh-TW" altLang="en-US" sz="2800" dirty="0"/>
              <a:t>代表「老虎」；</a:t>
            </a:r>
          </a:p>
          <a:p>
            <a:r>
              <a:rPr lang="zh-TW" altLang="en-US" sz="2800" dirty="0"/>
              <a:t>以此類推。</a:t>
            </a:r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08132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050FD7-D96C-A340-A6A5-26B9A315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</a:t>
            </a:r>
            <a:r>
              <a:rPr lang="en" altLang="zh-TW" dirty="0"/>
              <a:t>if-else</a:t>
            </a:r>
            <a:r>
              <a:rPr lang="zh-TW" altLang="en-US" dirty="0"/>
              <a:t>判斷分數是否有通過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1B8391-C69B-EE4E-93B2-92A3084F20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zh-TW" sz="2800" dirty="0"/>
              <a:t>if</a:t>
            </a:r>
            <a:r>
              <a:rPr lang="zh-TW" altLang="en-US" sz="2800" dirty="0"/>
              <a:t>指令會根據「</a:t>
            </a:r>
            <a:r>
              <a:rPr lang="en" altLang="zh-TW" sz="2800" dirty="0"/>
              <a:t>score &gt;= 70</a:t>
            </a:r>
            <a:r>
              <a:rPr lang="zh-TW" altLang="en" sz="2800" dirty="0"/>
              <a:t>」</a:t>
            </a:r>
            <a:r>
              <a:rPr lang="zh-TW" altLang="en-US" sz="2800" dirty="0"/>
              <a:t>是否成立，來選擇應該印出「通過」或「再試一次」</a:t>
            </a:r>
            <a:endParaRPr lang="en-US" altLang="zh-TW" sz="2800" dirty="0"/>
          </a:p>
          <a:p>
            <a:pPr lvl="1"/>
            <a:r>
              <a:rPr lang="zh-TW" altLang="en-US" sz="2400" dirty="0"/>
              <a:t>如果</a:t>
            </a:r>
            <a:r>
              <a:rPr lang="en" altLang="zh-TW" sz="2400" dirty="0"/>
              <a:t>if</a:t>
            </a:r>
            <a:r>
              <a:rPr lang="zh-TW" altLang="en-US" sz="2400" dirty="0"/>
              <a:t>後方的「條件」是成立的（稱為</a:t>
            </a:r>
            <a:r>
              <a:rPr lang="en" altLang="zh-TW" sz="2400" dirty="0"/>
              <a:t>True</a:t>
            </a:r>
            <a:r>
              <a:rPr lang="zh-TW" altLang="en" sz="2400" dirty="0"/>
              <a:t>），</a:t>
            </a:r>
            <a:r>
              <a:rPr lang="zh-TW" altLang="en-US" sz="2400" dirty="0"/>
              <a:t>那就會執行</a:t>
            </a:r>
            <a:r>
              <a:rPr lang="en" altLang="zh-TW" sz="2400" dirty="0"/>
              <a:t>if</a:t>
            </a:r>
            <a:r>
              <a:rPr lang="zh-TW" altLang="en-US" sz="2400" dirty="0"/>
              <a:t>內部的程式碼區塊</a:t>
            </a:r>
            <a:endParaRPr lang="en-US" altLang="zh-TW" sz="2400" dirty="0"/>
          </a:p>
          <a:p>
            <a:pPr lvl="1"/>
            <a:r>
              <a:rPr lang="zh-TW" altLang="en-US" sz="2400" dirty="0"/>
              <a:t>如果</a:t>
            </a:r>
            <a:r>
              <a:rPr lang="en" altLang="zh-TW" sz="2400" dirty="0"/>
              <a:t>if</a:t>
            </a:r>
            <a:r>
              <a:rPr lang="zh-TW" altLang="en-US" sz="2400" dirty="0"/>
              <a:t>後方的「條件」不成立（稱為</a:t>
            </a:r>
            <a:r>
              <a:rPr lang="en" altLang="zh-TW" sz="2400" dirty="0"/>
              <a:t>False</a:t>
            </a:r>
            <a:r>
              <a:rPr lang="zh-TW" altLang="en" sz="2400" dirty="0"/>
              <a:t>），</a:t>
            </a:r>
            <a:r>
              <a:rPr lang="zh-TW" altLang="en-US" sz="2400" dirty="0"/>
              <a:t>則會執行</a:t>
            </a:r>
            <a:r>
              <a:rPr lang="en" altLang="zh-TW" sz="2400" dirty="0"/>
              <a:t>else</a:t>
            </a:r>
            <a:r>
              <a:rPr lang="zh-TW" altLang="en-US" sz="2400" dirty="0"/>
              <a:t>內部的程式碼區塊</a:t>
            </a:r>
          </a:p>
          <a:p>
            <a:endParaRPr lang="zh-TW" altLang="en-US" sz="2800" dirty="0"/>
          </a:p>
          <a:p>
            <a:endParaRPr kumimoji="1"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28379A-602E-9847-A8C7-64FC12D5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4026601"/>
            <a:ext cx="6477000" cy="26427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D016126-B53C-CD48-8C15-191551800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589"/>
          <a:stretch/>
        </p:blipFill>
        <p:spPr>
          <a:xfrm>
            <a:off x="7010400" y="4081554"/>
            <a:ext cx="1905000" cy="13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38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496F37-9C8F-B14C-AFBC-E4791960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實例演練：選擇結構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736AAF-4977-A747-AA13-5800D2D0B6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根據動物園一週中每日的遊客人數</a:t>
            </a:r>
            <a:endParaRPr lang="en-US" altLang="zh-TW" dirty="0"/>
          </a:p>
          <a:p>
            <a:pPr lvl="1"/>
            <a:r>
              <a:rPr lang="zh-TW" altLang="en-US" dirty="0"/>
              <a:t>判斷遊客人數超過</a:t>
            </a:r>
            <a:r>
              <a:rPr lang="en-US" altLang="zh-TW" dirty="0"/>
              <a:t>35</a:t>
            </a:r>
            <a:r>
              <a:rPr lang="zh-TW" altLang="en-US" dirty="0"/>
              <a:t>人，顯示「人數爆棚」</a:t>
            </a:r>
            <a:endParaRPr lang="en-US" altLang="zh-TW" dirty="0"/>
          </a:p>
          <a:p>
            <a:pPr lvl="1"/>
            <a:r>
              <a:rPr lang="zh-TW" altLang="en-US" dirty="0"/>
              <a:t>否則就顯示「需要繼續加油</a:t>
            </a:r>
            <a:r>
              <a:rPr lang="en-US" altLang="zh-TW" dirty="0"/>
              <a:t>...</a:t>
            </a:r>
            <a:r>
              <a:rPr lang="zh-TW" altLang="en-US" dirty="0"/>
              <a:t>」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B47A2F-3C16-674C-B476-546B6CA51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67821"/>
            <a:ext cx="7239000" cy="51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38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9517B8-8315-4C4D-B68F-688D2B60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實例演練：流程圖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D664B1E-1BD2-1541-B7EA-8B53DA7057F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91191" y="1412875"/>
            <a:ext cx="5396568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5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A71CF2-F0CF-2E41-BA96-A176519E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5716C-4992-B74F-AEBF-CFA7821FB0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Step01 </a:t>
            </a:r>
            <a:r>
              <a:rPr lang="zh-TW" altLang="en-US" dirty="0"/>
              <a:t>利用</a:t>
            </a:r>
            <a:r>
              <a:rPr lang="en" altLang="zh-TW" dirty="0"/>
              <a:t>if</a:t>
            </a:r>
            <a:r>
              <a:rPr lang="zh-TW" altLang="en-US" dirty="0"/>
              <a:t>選擇結構，根據條件成立與否，決定要執行哪些程式碼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0A4FD2-802C-9A4A-AB98-6566DAFA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1527"/>
            <a:ext cx="9144000" cy="19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36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743FB-6171-0441-A2F9-CD139546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D100D02-50AB-7348-8301-680ECF0895D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3400" y="1371600"/>
            <a:ext cx="8153400" cy="28606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55C3D47-4E9E-FF40-ABCA-8FB27CAB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1" y="4232267"/>
            <a:ext cx="8122558" cy="2514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12FBD77-E7B2-B943-8FA7-6C0AA18BE9C9}"/>
              </a:ext>
            </a:extLst>
          </p:cNvPr>
          <p:cNvSpPr/>
          <p:nvPr/>
        </p:nvSpPr>
        <p:spPr>
          <a:xfrm>
            <a:off x="7977912" y="1219200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10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1625467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17AED-7678-664F-9E48-1A3BF1E5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If-</a:t>
            </a:r>
            <a:r>
              <a:rPr kumimoji="1" lang="en-US" altLang="zh-TW" dirty="0" err="1"/>
              <a:t>elif</a:t>
            </a:r>
            <a:r>
              <a:rPr kumimoji="1" lang="en-US" altLang="zh-TW" dirty="0"/>
              <a:t>-else</a:t>
            </a:r>
            <a:r>
              <a:rPr kumimoji="1" lang="zh-TW" altLang="en-US" dirty="0"/>
              <a:t>選擇結構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2664305-DE2C-0742-96D0-A335B4AE79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23227" y="1412875"/>
            <a:ext cx="7132495" cy="4824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B5593-A8B4-9A4D-A0C3-43F6442B882B}"/>
              </a:ext>
            </a:extLst>
          </p:cNvPr>
          <p:cNvSpPr/>
          <p:nvPr/>
        </p:nvSpPr>
        <p:spPr>
          <a:xfrm>
            <a:off x="7977912" y="1219200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11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81962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F72891-E08D-3E41-A247-32803A04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7F0590-C51F-4940-B6A6-0715E584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79" y="1290987"/>
            <a:ext cx="7122885" cy="5576741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BB818107-050B-3640-A3EE-B8CEF5DE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9812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Ｄ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8242B52-07A6-5447-A094-1F7DC2455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457" y="6367781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D6A5AE38-8098-6B46-8A03-F5FAB1315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440317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Ａ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F74279-067A-4947-8279-39823BDC0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41" y="1319137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5C5581-5A47-264F-A096-D4F20908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DD0413-4CD8-5249-90BF-9CDC2244E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89" y="0"/>
            <a:ext cx="7071622" cy="6858000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A0EA88CD-3626-114D-AFB1-C1746D58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254" y="108876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</a:t>
            </a: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8F28B9A-73C8-E845-85C2-867819D1A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0605" y="6037148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8E7CAE89-7520-144F-AE3E-A8A0FF339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002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2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EFDFA70E-519E-E242-8116-4F15D0390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4673" y="21336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0</a:t>
            </a: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B83BEEA3-B411-AC46-A1D0-517F9C7D3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099" y="1600199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19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4FBBC8E9-1EDA-5845-A532-0A2552670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1779" y="1600198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39</a:t>
            </a:r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id="{1548B2DB-8E85-774D-B325-CE55B6E66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0788" y="2133599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4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0C031B92-7BF2-3545-AB8C-5C44D022C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4594" y="2133598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31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98BF1C89-C266-2641-B77C-6863A27B4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82" y="5712023"/>
            <a:ext cx="2343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 err="1">
                <a:solidFill>
                  <a:srgbClr val="CC0000"/>
                </a:solidFill>
                <a:ea typeface="標楷體" panose="02010601000101010101" pitchFamily="2" charset="-120"/>
              </a:rPr>
              <a:t>i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37318A9D-4EB9-F442-9DAA-F1D7F4F77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120" y="5712022"/>
            <a:ext cx="2439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j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946F81D4-32E1-1145-ADB1-A5206A555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1238" y="5712021"/>
            <a:ext cx="2840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k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EBEB23-1737-3243-8F66-047F6337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41" y="1319137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B9F04-DD63-834B-9890-25C1B2E1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4-3</a:t>
            </a:r>
            <a:r>
              <a:rPr lang="zh-TW" altLang="en-US" dirty="0"/>
              <a:t>　模組化程式實作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F6F417-02F9-1143-8E74-12713363F8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模組化</a:t>
            </a:r>
            <a:r>
              <a:rPr lang="zh-TW" altLang="en-US" dirty="0"/>
              <a:t>程式設計可以將程式中常用或者重複的程式碼，分離出來成為模組或函數，</a:t>
            </a:r>
            <a:endParaRPr lang="en-US" altLang="zh-TW" dirty="0"/>
          </a:p>
          <a:p>
            <a:pPr lvl="1"/>
            <a:r>
              <a:rPr lang="zh-TW" altLang="en-US" dirty="0"/>
              <a:t>提高程式的可重用性與可讀性</a:t>
            </a:r>
          </a:p>
          <a:p>
            <a:r>
              <a:rPr kumimoji="1" lang="zh-TW" altLang="en-US" dirty="0"/>
              <a:t>函數</a:t>
            </a:r>
            <a:r>
              <a:rPr lang="zh-TW" altLang="en-US" dirty="0"/>
              <a:t>定義函數的語法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lvl="1"/>
            <a:r>
              <a:rPr lang="zh-TW" altLang="en-US" dirty="0"/>
              <a:t>函數內部的程式碼區塊及</a:t>
            </a:r>
            <a:r>
              <a:rPr lang="en" altLang="zh-TW" dirty="0"/>
              <a:t>return</a:t>
            </a:r>
            <a:r>
              <a:rPr lang="zh-TW" altLang="en-US" dirty="0"/>
              <a:t>需要縮排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015CF1-83E9-1C48-8315-DD74833D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51" y="3810000"/>
            <a:ext cx="8058925" cy="153343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C04AF9-AAAA-B54B-AB52-4C6A51788B20}"/>
              </a:ext>
            </a:extLst>
          </p:cNvPr>
          <p:cNvSpPr txBox="1"/>
          <p:nvPr/>
        </p:nvSpPr>
        <p:spPr>
          <a:xfrm>
            <a:off x="6934200" y="3377952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</a:rPr>
              <a:t>必須加上冒號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A2AD212-B8A0-7B4D-B2B1-AE11285E903D}"/>
              </a:ext>
            </a:extLst>
          </p:cNvPr>
          <p:cNvCxnSpPr>
            <a:cxnSpLocks/>
          </p:cNvCxnSpPr>
          <p:nvPr/>
        </p:nvCxnSpPr>
        <p:spPr>
          <a:xfrm flipH="1">
            <a:off x="6706001" y="3654162"/>
            <a:ext cx="457200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507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40361-802C-6B41-91D5-30C9BCB0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兩數「相加」功能的函數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B4A86D-14DD-574B-BCB0-73C5830D7F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看到</a:t>
            </a:r>
            <a:r>
              <a:rPr lang="en" altLang="zh-TW" dirty="0">
                <a:solidFill>
                  <a:srgbClr val="FF0000"/>
                </a:solidFill>
              </a:rPr>
              <a:t>def</a:t>
            </a:r>
            <a:r>
              <a:rPr lang="en" altLang="zh-TW" dirty="0"/>
              <a:t> (define)</a:t>
            </a:r>
            <a:r>
              <a:rPr lang="zh-TW" altLang="en-US" dirty="0"/>
              <a:t>這個關鍵字時，它後面接著的內容就是函數的定義</a:t>
            </a:r>
          </a:p>
          <a:p>
            <a:pPr lvl="1"/>
            <a:r>
              <a:rPr lang="en" altLang="zh-TW" dirty="0">
                <a:solidFill>
                  <a:srgbClr val="FF0000"/>
                </a:solidFill>
              </a:rPr>
              <a:t>addition</a:t>
            </a:r>
            <a:r>
              <a:rPr lang="zh-TW" altLang="en-US" dirty="0"/>
              <a:t>是我們取的函數名字，這裡的函數有兩個變數（稱為函數的參數）：</a:t>
            </a:r>
            <a:r>
              <a:rPr lang="en" altLang="zh-TW" dirty="0">
                <a:solidFill>
                  <a:srgbClr val="FF0000"/>
                </a:solidFill>
              </a:rPr>
              <a:t>a</a:t>
            </a:r>
            <a:r>
              <a:rPr lang="zh-TW" altLang="en-US" dirty="0"/>
              <a:t>和</a:t>
            </a:r>
            <a:r>
              <a:rPr lang="en" altLang="zh-TW" dirty="0">
                <a:solidFill>
                  <a:srgbClr val="FF0000"/>
                </a:solidFill>
              </a:rPr>
              <a:t>b</a:t>
            </a:r>
          </a:p>
          <a:p>
            <a:pPr lvl="1"/>
            <a:r>
              <a:rPr lang="zh-TW" altLang="en-US" dirty="0"/>
              <a:t>這個函數的功能是把這兩個變數相加後的值給</a:t>
            </a:r>
            <a:r>
              <a:rPr lang="en" altLang="zh-TW" dirty="0">
                <a:solidFill>
                  <a:srgbClr val="FF0000"/>
                </a:solidFill>
              </a:rPr>
              <a:t>c</a:t>
            </a:r>
          </a:p>
          <a:p>
            <a:pPr lvl="1"/>
            <a:r>
              <a:rPr lang="zh-TW" altLang="en-US" dirty="0"/>
              <a:t>最後，</a:t>
            </a:r>
            <a:r>
              <a:rPr lang="en" altLang="zh-TW" dirty="0">
                <a:solidFill>
                  <a:srgbClr val="FF0000"/>
                </a:solidFill>
              </a:rPr>
              <a:t>return</a:t>
            </a:r>
            <a:r>
              <a:rPr lang="zh-TW" altLang="en-US" dirty="0"/>
              <a:t>指的是將</a:t>
            </a:r>
            <a:r>
              <a:rPr lang="en" altLang="zh-TW" dirty="0"/>
              <a:t>c</a:t>
            </a:r>
            <a:r>
              <a:rPr lang="zh-TW" altLang="en-US" dirty="0"/>
              <a:t>的值傳回來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9C1E07-6A1B-BB42-8238-AB02AF7B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23" y="4953000"/>
            <a:ext cx="8330418" cy="14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8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「建立」一維陣列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3FAE5-EFE5-3040-B2DB-1429B77C4C5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67585"/>
            <a:ext cx="8153400" cy="331499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A53606-794E-504B-9CA6-A7CA7B7874E8}"/>
              </a:ext>
            </a:extLst>
          </p:cNvPr>
          <p:cNvSpPr/>
          <p:nvPr/>
        </p:nvSpPr>
        <p:spPr>
          <a:xfrm>
            <a:off x="8104548" y="1204824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Ch4-</a:t>
            </a:r>
            <a:r>
              <a:rPr lang="en-US" altLang="zh-TW" dirty="0"/>
              <a:t>1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1427182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D30C5-4508-6D4B-8789-C133F131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兩數「相加」功能的函數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A871C9-01E9-4347-845A-4125009DCD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" altLang="zh-TW" dirty="0">
                <a:solidFill>
                  <a:srgbClr val="FF0000"/>
                </a:solidFill>
              </a:rPr>
              <a:t>addition</a:t>
            </a:r>
            <a:r>
              <a:rPr lang="en" altLang="zh-TW" dirty="0"/>
              <a:t>(5,10)</a:t>
            </a:r>
            <a:r>
              <a:rPr lang="zh-TW" altLang="en-US" dirty="0"/>
              <a:t>的方式，呼叫「相加」函數，並將結果傳回給變數</a:t>
            </a:r>
            <a:r>
              <a:rPr lang="en" altLang="zh-TW" dirty="0">
                <a:solidFill>
                  <a:srgbClr val="FF0000"/>
                </a:solidFill>
              </a:rPr>
              <a:t>z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7B5917-2513-7741-8875-47A0DC72C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2667000"/>
            <a:ext cx="8001000" cy="165217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440B1F-27CB-CD4E-A21F-6EB310E4F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83" y="4323825"/>
            <a:ext cx="8001000" cy="13072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275540-96E1-AC4A-8C09-A9355F62A111}"/>
              </a:ext>
            </a:extLst>
          </p:cNvPr>
          <p:cNvSpPr/>
          <p:nvPr/>
        </p:nvSpPr>
        <p:spPr>
          <a:xfrm>
            <a:off x="7977912" y="1219200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12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1748208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74799-261B-BF40-AFAF-9F495220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實例演練：模組化程式實作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297A1-A75D-BA46-948F-BC98B46DC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建立一個「交換兩數」功能的函數，重新設計交換星期日及星期六的動物園遊客人數</a:t>
            </a:r>
          </a:p>
          <a:p>
            <a:r>
              <a:rPr lang="en" altLang="zh-TW" dirty="0"/>
              <a:t>Step 01 </a:t>
            </a:r>
            <a:r>
              <a:rPr lang="zh-TW" altLang="en-US" dirty="0"/>
              <a:t>建立交換功能的函數</a:t>
            </a:r>
            <a:r>
              <a:rPr lang="en" altLang="zh-TW" dirty="0">
                <a:solidFill>
                  <a:srgbClr val="FF0000"/>
                </a:solidFill>
              </a:rPr>
              <a:t>swap</a:t>
            </a:r>
            <a:r>
              <a:rPr lang="en" altLang="zh-TW" dirty="0"/>
              <a:t>( )</a:t>
            </a:r>
            <a:r>
              <a:rPr lang="zh-TW" altLang="en" dirty="0"/>
              <a:t>，</a:t>
            </a:r>
            <a:r>
              <a:rPr lang="zh-TW" altLang="en-US" dirty="0"/>
              <a:t>這裡我們把陣列及兩個打算交換內容的索引值傳到函數內，再進行交換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CCF0F0-59FC-B846-9B74-70262078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0"/>
            <a:ext cx="7721991" cy="182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56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B63446-AB34-CE46-B578-4830E6D6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67F76-8868-6C45-986D-154B0919BB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02 </a:t>
            </a:r>
            <a:r>
              <a:rPr lang="zh-TW" altLang="en-US" dirty="0"/>
              <a:t>透過</a:t>
            </a:r>
            <a:r>
              <a:rPr lang="en" altLang="zh-TW" dirty="0"/>
              <a:t>swap(</a:t>
            </a:r>
            <a:r>
              <a:rPr lang="en" altLang="zh-TW" dirty="0" err="1"/>
              <a:t>num_visitors</a:t>
            </a:r>
            <a:r>
              <a:rPr lang="en" altLang="zh-TW" dirty="0"/>
              <a:t>, 0, 6)</a:t>
            </a:r>
            <a:r>
              <a:rPr lang="zh-TW" altLang="en" dirty="0"/>
              <a:t>，</a:t>
            </a:r>
            <a:r>
              <a:rPr lang="zh-TW" altLang="en-US" dirty="0"/>
              <a:t>呼叫交換功能的函數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7EF6AA-7886-464E-A0DE-B51E409A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8001000" cy="28688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D17115-C1E4-9E40-A86E-FC419425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69543"/>
            <a:ext cx="8001000" cy="12716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940C2F6-05A7-814E-AFF1-A2DA6D8A05D5}"/>
              </a:ext>
            </a:extLst>
          </p:cNvPr>
          <p:cNvSpPr/>
          <p:nvPr/>
        </p:nvSpPr>
        <p:spPr>
          <a:xfrm>
            <a:off x="7140416" y="1155566"/>
            <a:ext cx="2027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/>
              <a:t>Ch4-4-swap-def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3173608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86B05-3324-6A41-8216-8A3E3CC86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4-4</a:t>
            </a:r>
            <a:r>
              <a:rPr lang="zh-TW" altLang="en-US" dirty="0"/>
              <a:t>　遞迴結構實作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FC033A-CEA5-6A43-A282-45051A0766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21662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利用</a:t>
            </a:r>
            <a:r>
              <a:rPr lang="en" altLang="zh-TW" dirty="0"/>
              <a:t>for</a:t>
            </a:r>
            <a:r>
              <a:rPr lang="zh-TW" altLang="en-US" dirty="0"/>
              <a:t>迴圈來計算</a:t>
            </a:r>
            <a:r>
              <a:rPr lang="en-US" altLang="zh-TW" dirty="0"/>
              <a:t>1×2×…×</a:t>
            </a:r>
            <a:r>
              <a:rPr lang="en" altLang="zh-TW" dirty="0"/>
              <a:t>n</a:t>
            </a:r>
            <a:endParaRPr lang="zh-TW" altLang="en-US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" altLang="zh-TW" dirty="0">
                <a:solidFill>
                  <a:srgbClr val="FF0000"/>
                </a:solidFill>
              </a:rPr>
              <a:t>product = (i+1) * product</a:t>
            </a:r>
            <a:r>
              <a:rPr lang="zh-TW" altLang="en-US" dirty="0"/>
              <a:t>程式碼進行累乘</a:t>
            </a:r>
            <a:endParaRPr lang="en-US" altLang="zh-TW" dirty="0"/>
          </a:p>
          <a:p>
            <a:pPr lvl="1"/>
            <a:r>
              <a:rPr lang="zh-TW" altLang="en-US" dirty="0"/>
              <a:t>右側的</a:t>
            </a:r>
            <a:r>
              <a:rPr lang="en" altLang="zh-TW" dirty="0"/>
              <a:t>product</a:t>
            </a:r>
            <a:r>
              <a:rPr lang="zh-TW" altLang="en-US" dirty="0"/>
              <a:t>是舊的乘積，乘上最新的</a:t>
            </a:r>
            <a:r>
              <a:rPr lang="en-US" altLang="zh-TW" dirty="0"/>
              <a:t>(</a:t>
            </a:r>
            <a:r>
              <a:rPr lang="en" altLang="zh-TW" dirty="0"/>
              <a:t>i+1)</a:t>
            </a:r>
            <a:r>
              <a:rPr lang="zh-TW" altLang="en-US" dirty="0"/>
              <a:t>值後再存回</a:t>
            </a:r>
            <a:r>
              <a:rPr lang="en" altLang="zh-TW" dirty="0"/>
              <a:t>product</a:t>
            </a:r>
            <a:r>
              <a:rPr lang="zh-TW" altLang="en" dirty="0"/>
              <a:t>，</a:t>
            </a:r>
            <a:r>
              <a:rPr lang="zh-TW" altLang="en-US" dirty="0"/>
              <a:t>因此左側的</a:t>
            </a:r>
            <a:r>
              <a:rPr lang="en" altLang="zh-TW" dirty="0"/>
              <a:t>product</a:t>
            </a:r>
            <a:r>
              <a:rPr lang="zh-TW" altLang="en-US" dirty="0"/>
              <a:t>就是最新的乘積</a:t>
            </a:r>
          </a:p>
          <a:p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FF68AB-BD12-3343-9750-E19523711B7B}"/>
              </a:ext>
            </a:extLst>
          </p:cNvPr>
          <p:cNvSpPr/>
          <p:nvPr/>
        </p:nvSpPr>
        <p:spPr>
          <a:xfrm>
            <a:off x="7977912" y="1219200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13</a:t>
            </a:r>
            <a:r>
              <a:rPr lang="zh-TW" altLang="en-US" dirty="0"/>
              <a:t>.py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3FF1B84-C03D-2A4B-A55A-DF71EB472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20580"/>
            <a:ext cx="7467600" cy="31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79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C3D3A3-6A30-2F45-9C9D-4CE086E6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實例演練：利用遞迴解決階乘問題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31E851-FF5A-B846-A3D5-6413CD93B90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01 </a:t>
            </a:r>
            <a:r>
              <a:rPr lang="zh-TW" altLang="en-US" dirty="0"/>
              <a:t>建立函數</a:t>
            </a:r>
            <a:r>
              <a:rPr lang="en" altLang="zh-TW" dirty="0"/>
              <a:t>factorial(n)</a:t>
            </a:r>
          </a:p>
          <a:p>
            <a:pPr lvl="1"/>
            <a:r>
              <a:rPr lang="zh-TW" altLang="en-US" dirty="0"/>
              <a:t>如果輸入值小於或等於</a:t>
            </a:r>
            <a:r>
              <a:rPr lang="en-US" altLang="zh-TW" dirty="0"/>
              <a:t>1</a:t>
            </a:r>
            <a:r>
              <a:rPr lang="zh-TW" altLang="en-US" dirty="0"/>
              <a:t>，則回傳</a:t>
            </a:r>
            <a:r>
              <a:rPr lang="en-US" altLang="zh-TW" dirty="0"/>
              <a:t>1</a:t>
            </a:r>
          </a:p>
          <a:p>
            <a:pPr lvl="1"/>
            <a:r>
              <a:rPr lang="zh-TW" altLang="en-US" dirty="0"/>
              <a:t>反之，如果輸入值大於</a:t>
            </a:r>
            <a:r>
              <a:rPr lang="en-US" altLang="zh-TW" dirty="0"/>
              <a:t>1</a:t>
            </a:r>
            <a:r>
              <a:rPr lang="zh-TW" altLang="en-US" dirty="0"/>
              <a:t>，則透過遞迴呼叫自己，計算</a:t>
            </a:r>
            <a:r>
              <a:rPr lang="en" altLang="zh-TW" dirty="0"/>
              <a:t>n×(n-1)!</a:t>
            </a:r>
            <a:r>
              <a:rPr lang="zh-TW" altLang="en-US" dirty="0"/>
              <a:t>並回傳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963855-FAC4-9446-A761-9DB0029C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962400"/>
            <a:ext cx="8531352" cy="1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48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CB5C25-6EE3-B647-A337-CFD1EF02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44A0D04-0218-E14A-9E00-1414ABDEC9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02 </a:t>
            </a:r>
            <a:r>
              <a:rPr lang="zh-TW" altLang="en-US" dirty="0"/>
              <a:t>試試</a:t>
            </a:r>
            <a:r>
              <a:rPr lang="en-US" altLang="zh-TW" dirty="0"/>
              <a:t>3!</a:t>
            </a:r>
            <a:r>
              <a:rPr lang="zh-TW" altLang="en-US" dirty="0"/>
              <a:t>、</a:t>
            </a:r>
            <a:r>
              <a:rPr lang="en-US" altLang="zh-TW" dirty="0"/>
              <a:t>10!</a:t>
            </a:r>
            <a:r>
              <a:rPr lang="zh-TW" altLang="en-US" dirty="0"/>
              <a:t>及</a:t>
            </a:r>
            <a:r>
              <a:rPr lang="en-US" altLang="zh-TW" dirty="0"/>
              <a:t>40!</a:t>
            </a:r>
          </a:p>
          <a:p>
            <a:endParaRPr kumimoji="1" lang="zh-TW" altLang="en-US" dirty="0"/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11CBA5EF-5115-A94F-8D61-CE4B547A7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7" y="2069357"/>
            <a:ext cx="8153400" cy="29990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5075B3-D0B8-2945-92FA-B5753756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57" y="5091842"/>
            <a:ext cx="8077200" cy="15775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A79DFA3-6721-9E42-8E7A-25076C2C19A0}"/>
              </a:ext>
            </a:extLst>
          </p:cNvPr>
          <p:cNvSpPr/>
          <p:nvPr/>
        </p:nvSpPr>
        <p:spPr>
          <a:xfrm>
            <a:off x="7772400" y="1239842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Ch4-</a:t>
            </a:r>
            <a:r>
              <a:rPr lang="en-US" altLang="zh-TW" dirty="0"/>
              <a:t>14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3256606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0A2963-9597-B342-B28C-CDC0B91E3A3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77680" y="1412875"/>
            <a:ext cx="5423590" cy="48244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E8EF8E7-E9DF-AC41-8033-96041901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4D08A3-C084-6E46-B5C1-962B2731FA0C}"/>
              </a:ext>
            </a:extLst>
          </p:cNvPr>
          <p:cNvSpPr/>
          <p:nvPr/>
        </p:nvSpPr>
        <p:spPr>
          <a:xfrm>
            <a:off x="6858000" y="1228209"/>
            <a:ext cx="1935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/>
              <a:t>Ch4-1</a:t>
            </a:r>
            <a:r>
              <a:rPr lang="en-US" altLang="zh-TW" dirty="0"/>
              <a:t>5</a:t>
            </a:r>
            <a:r>
              <a:rPr lang="en" altLang="zh-TW" dirty="0"/>
              <a:t>-</a:t>
            </a:r>
            <a:r>
              <a:rPr lang="zh-TW" altLang="en-US" dirty="0"/>
              <a:t>加油站.</a:t>
            </a:r>
            <a:r>
              <a:rPr lang="en-US" altLang="zh-TW" dirty="0" err="1"/>
              <a:t>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3927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D236FC9-6D52-504A-9A86-980D3186B5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90403" y="1412875"/>
            <a:ext cx="6198144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FA84B01-AE33-C147-8F8A-6E46F3D106E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7800" y="1295400"/>
            <a:ext cx="6172200" cy="26513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9616FA-0612-C04D-B10E-33F6DEFC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452" y="3946777"/>
            <a:ext cx="6019800" cy="28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01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3CE06BE-F180-EC48-89B1-6207A6D7F34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4448" y="1412875"/>
            <a:ext cx="6490054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國、英、數及資訊科技的分數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 err="1"/>
              <a:t>score_array</a:t>
            </a:r>
            <a:r>
              <a:rPr lang="en" altLang="zh-TW" dirty="0"/>
              <a:t> = [85, 92, 88, 96]</a:t>
            </a:r>
          </a:p>
          <a:p>
            <a:endParaRPr lang="en" altLang="zh-TW" dirty="0"/>
          </a:p>
          <a:p>
            <a:pPr lvl="1"/>
            <a:r>
              <a:rPr lang="zh-TW" altLang="en-US" sz="2400" dirty="0"/>
              <a:t>變數</a:t>
            </a:r>
            <a:r>
              <a:rPr lang="en" altLang="zh-TW" sz="2400" dirty="0" err="1"/>
              <a:t>score_array</a:t>
            </a:r>
            <a:r>
              <a:rPr lang="zh-TW" altLang="en-US" sz="2400" dirty="0"/>
              <a:t>是陣列名稱；</a:t>
            </a:r>
          </a:p>
          <a:p>
            <a:pPr lvl="1"/>
            <a:r>
              <a:rPr lang="zh-TW" altLang="en-US" sz="2400" dirty="0"/>
              <a:t>陣列第一個元素為</a:t>
            </a:r>
            <a:r>
              <a:rPr lang="en" altLang="zh-TW" sz="2400" dirty="0" err="1"/>
              <a:t>score_array</a:t>
            </a:r>
            <a:r>
              <a:rPr lang="en" altLang="zh-TW" sz="2400" dirty="0"/>
              <a:t>[0]</a:t>
            </a:r>
            <a:r>
              <a:rPr lang="zh-TW" altLang="en" sz="2400" dirty="0"/>
              <a:t>，</a:t>
            </a:r>
            <a:r>
              <a:rPr lang="zh-TW" altLang="en-US" sz="2400" dirty="0"/>
              <a:t>代表「</a:t>
            </a:r>
            <a:r>
              <a:rPr lang="en-US" altLang="zh-TW" sz="2400" dirty="0"/>
              <a:t>85</a:t>
            </a:r>
            <a:r>
              <a:rPr lang="zh-TW" altLang="en-US" sz="2400" dirty="0"/>
              <a:t>」；</a:t>
            </a:r>
          </a:p>
          <a:p>
            <a:pPr lvl="1"/>
            <a:r>
              <a:rPr lang="zh-TW" altLang="en-US" sz="2400" dirty="0"/>
              <a:t>陣列第二個元素為</a:t>
            </a:r>
            <a:r>
              <a:rPr lang="en" altLang="zh-TW" sz="2400" dirty="0" err="1"/>
              <a:t>score_array</a:t>
            </a:r>
            <a:r>
              <a:rPr lang="en" altLang="zh-TW" sz="2400" dirty="0"/>
              <a:t>[1]</a:t>
            </a:r>
            <a:r>
              <a:rPr lang="zh-TW" altLang="en" sz="2400" dirty="0"/>
              <a:t>，</a:t>
            </a:r>
            <a:r>
              <a:rPr lang="zh-TW" altLang="en-US" sz="2400" dirty="0"/>
              <a:t>代表「</a:t>
            </a:r>
            <a:r>
              <a:rPr lang="en-US" altLang="zh-TW" sz="2400" dirty="0"/>
              <a:t>92</a:t>
            </a:r>
            <a:r>
              <a:rPr lang="zh-TW" altLang="en-US" sz="2400" dirty="0"/>
              <a:t>」；</a:t>
            </a:r>
          </a:p>
          <a:p>
            <a:pPr lvl="1"/>
            <a:r>
              <a:rPr lang="zh-TW" altLang="en-US" sz="2400" dirty="0"/>
              <a:t>以此類推。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4839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「存取」一維陣列元素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3F2F8A6-DE72-C048-859A-FA5050029D9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447800"/>
            <a:ext cx="8153400" cy="26540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42EB94-FF81-5B4F-AE6B-36F2A7BB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191000"/>
            <a:ext cx="3657600" cy="17140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D3C126-138D-E14A-8DD3-D8DDC8C7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773" y="4136634"/>
            <a:ext cx="4588695" cy="24165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D15BB6-ED44-CD4B-91C9-5599FB2736D2}"/>
              </a:ext>
            </a:extLst>
          </p:cNvPr>
          <p:cNvSpPr/>
          <p:nvPr/>
        </p:nvSpPr>
        <p:spPr>
          <a:xfrm>
            <a:off x="8104548" y="1263134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Ch4-2.py</a:t>
            </a:r>
          </a:p>
        </p:txBody>
      </p:sp>
    </p:spTree>
    <p:extLst>
      <p:ext uri="{BB962C8B-B14F-4D97-AF65-F5344CB8AC3E}">
        <p14:creationId xmlns:p14="http://schemas.microsoft.com/office/powerpoint/2010/main" val="329825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</a:t>
            </a:r>
            <a:r>
              <a:rPr lang="zh-TW" altLang="en-US" dirty="0"/>
              <a:t>　陣列資料結構實作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二維陣列</a:t>
            </a:r>
          </a:p>
          <a:p>
            <a:r>
              <a:rPr lang="en" altLang="zh-TW" dirty="0"/>
              <a:t>animals_2d = [</a:t>
            </a:r>
          </a:p>
          <a:p>
            <a:pPr marL="0" indent="0">
              <a:buNone/>
            </a:pPr>
            <a:r>
              <a:rPr lang="en" altLang="zh-TW" dirty="0"/>
              <a:t>['</a:t>
            </a:r>
            <a:r>
              <a:rPr lang="zh-TW" altLang="en-US" dirty="0"/>
              <a:t>長頸鹿</a:t>
            </a:r>
            <a:r>
              <a:rPr lang="en-US" altLang="zh-TW" dirty="0"/>
              <a:t>', '</a:t>
            </a:r>
            <a:r>
              <a:rPr lang="zh-TW" altLang="en-US" dirty="0"/>
              <a:t>獅子</a:t>
            </a:r>
            <a:r>
              <a:rPr lang="en-US" altLang="zh-TW" dirty="0"/>
              <a:t>', '</a:t>
            </a:r>
            <a:r>
              <a:rPr lang="zh-TW" altLang="en-US" dirty="0"/>
              <a:t>兔子</a:t>
            </a:r>
            <a:r>
              <a:rPr lang="en-US" altLang="zh-TW" dirty="0"/>
              <a:t>'],</a:t>
            </a:r>
          </a:p>
          <a:p>
            <a:pPr marL="0" indent="0">
              <a:buNone/>
            </a:pPr>
            <a:r>
              <a:rPr lang="en-US" altLang="zh-TW" dirty="0"/>
              <a:t>['</a:t>
            </a:r>
            <a:r>
              <a:rPr lang="zh-TW" altLang="en-US" dirty="0"/>
              <a:t>樹葉</a:t>
            </a:r>
            <a:r>
              <a:rPr lang="en-US" altLang="zh-TW" dirty="0"/>
              <a:t>', '</a:t>
            </a:r>
            <a:r>
              <a:rPr lang="zh-TW" altLang="en-US" dirty="0"/>
              <a:t>肉</a:t>
            </a:r>
            <a:r>
              <a:rPr lang="en-US" altLang="zh-TW" dirty="0"/>
              <a:t>', '</a:t>
            </a:r>
            <a:r>
              <a:rPr lang="zh-TW" altLang="en-US" dirty="0"/>
              <a:t>紅蘿蔔</a:t>
            </a:r>
            <a:r>
              <a:rPr lang="en-US" altLang="zh-TW" dirty="0"/>
              <a:t>'],</a:t>
            </a:r>
          </a:p>
          <a:p>
            <a:pPr marL="0" indent="0">
              <a:buNone/>
            </a:pP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CABE13-2D67-3046-BFA4-ED388A5A0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48" y="3825044"/>
            <a:ext cx="7239000" cy="292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7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的二維陣列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" altLang="zh-TW" dirty="0">
                <a:solidFill>
                  <a:srgbClr val="FF0000"/>
                </a:solidFill>
              </a:rPr>
              <a:t>animals_2d </a:t>
            </a:r>
            <a:r>
              <a:rPr lang="en" altLang="zh-TW" dirty="0"/>
              <a:t>= [</a:t>
            </a:r>
          </a:p>
          <a:p>
            <a:pPr marL="0" indent="0">
              <a:buNone/>
            </a:pPr>
            <a:r>
              <a:rPr lang="en" altLang="zh-TW" dirty="0"/>
              <a:t>['</a:t>
            </a:r>
            <a:r>
              <a:rPr lang="zh-TW" altLang="en-US" dirty="0">
                <a:solidFill>
                  <a:srgbClr val="FF0000"/>
                </a:solidFill>
              </a:rPr>
              <a:t>長頸鹿</a:t>
            </a:r>
            <a:r>
              <a:rPr lang="en-US" altLang="zh-TW" dirty="0"/>
              <a:t>', '</a:t>
            </a:r>
            <a:r>
              <a:rPr lang="zh-TW" altLang="en-US" dirty="0">
                <a:solidFill>
                  <a:srgbClr val="0432FF"/>
                </a:solidFill>
              </a:rPr>
              <a:t>獅子</a:t>
            </a:r>
            <a:r>
              <a:rPr lang="en-US" altLang="zh-TW" dirty="0"/>
              <a:t>', '</a:t>
            </a:r>
            <a:r>
              <a:rPr lang="zh-TW" altLang="en-US" dirty="0"/>
              <a:t>兔子</a:t>
            </a:r>
            <a:r>
              <a:rPr lang="en-US" altLang="zh-TW" dirty="0"/>
              <a:t>'],</a:t>
            </a:r>
          </a:p>
          <a:p>
            <a:pPr marL="0" indent="0">
              <a:buNone/>
            </a:pPr>
            <a:r>
              <a:rPr lang="en-US" altLang="zh-TW" dirty="0"/>
              <a:t>['</a:t>
            </a:r>
            <a:r>
              <a:rPr lang="zh-TW" altLang="en-US" dirty="0"/>
              <a:t>樹葉</a:t>
            </a:r>
            <a:r>
              <a:rPr lang="en-US" altLang="zh-TW" dirty="0"/>
              <a:t>', '</a:t>
            </a:r>
            <a:r>
              <a:rPr lang="zh-TW" altLang="en-US" dirty="0"/>
              <a:t>肉</a:t>
            </a:r>
            <a:r>
              <a:rPr lang="en-US" altLang="zh-TW" dirty="0"/>
              <a:t>', '</a:t>
            </a:r>
            <a:r>
              <a:rPr lang="zh-TW" altLang="en-US" dirty="0"/>
              <a:t>紅蘿蔔</a:t>
            </a:r>
            <a:r>
              <a:rPr lang="en-US" altLang="zh-TW" dirty="0"/>
              <a:t>’]</a:t>
            </a:r>
          </a:p>
          <a:p>
            <a:pPr marL="0" indent="0">
              <a:buNone/>
            </a:pP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sz="2800" dirty="0"/>
              <a:t>變數</a:t>
            </a:r>
            <a:r>
              <a:rPr lang="en" altLang="zh-TW" sz="2800" dirty="0">
                <a:solidFill>
                  <a:srgbClr val="FF0000"/>
                </a:solidFill>
              </a:rPr>
              <a:t>animals_2d</a:t>
            </a:r>
            <a:r>
              <a:rPr lang="zh-TW" altLang="en-US" sz="2800" dirty="0"/>
              <a:t>是二維陣列的名稱；</a:t>
            </a:r>
          </a:p>
          <a:p>
            <a:r>
              <a:rPr lang="zh-TW" altLang="en-US" sz="2800" dirty="0"/>
              <a:t>二維陣列的第一個元素是</a:t>
            </a:r>
            <a:r>
              <a:rPr lang="en" altLang="zh-TW" sz="2800" dirty="0">
                <a:solidFill>
                  <a:srgbClr val="FF0000"/>
                </a:solidFill>
              </a:rPr>
              <a:t>animals_2d[0]</a:t>
            </a:r>
            <a:r>
              <a:rPr lang="zh-TW" altLang="en" sz="2800" dirty="0"/>
              <a:t>，</a:t>
            </a:r>
            <a:r>
              <a:rPr lang="zh-TW" altLang="en-US" sz="2800" dirty="0"/>
              <a:t>代表動物的名單「長頸鹿、獅子、兔子」這個陣列；</a:t>
            </a:r>
          </a:p>
          <a:p>
            <a:r>
              <a:rPr lang="zh-TW" altLang="en-US" sz="2800" dirty="0"/>
              <a:t>二維陣列的</a:t>
            </a:r>
            <a:r>
              <a:rPr lang="en" altLang="zh-TW" sz="2800" dirty="0">
                <a:solidFill>
                  <a:srgbClr val="FF0000"/>
                </a:solidFill>
              </a:rPr>
              <a:t>animals_2d[0][0]</a:t>
            </a:r>
            <a:r>
              <a:rPr lang="zh-TW" altLang="en" sz="2800" dirty="0"/>
              <a:t>，</a:t>
            </a:r>
            <a:r>
              <a:rPr lang="zh-TW" altLang="en-US" sz="2800" dirty="0"/>
              <a:t>代表「</a:t>
            </a:r>
            <a:r>
              <a:rPr lang="zh-TW" altLang="en-US" sz="2800" dirty="0">
                <a:solidFill>
                  <a:srgbClr val="FF0000"/>
                </a:solidFill>
              </a:rPr>
              <a:t>長頸鹿</a:t>
            </a:r>
            <a:r>
              <a:rPr lang="zh-TW" altLang="en-US" sz="2800" dirty="0"/>
              <a:t>」；</a:t>
            </a:r>
          </a:p>
          <a:p>
            <a:r>
              <a:rPr lang="zh-TW" altLang="en-US" sz="2800" dirty="0"/>
              <a:t>二維陣列的</a:t>
            </a:r>
            <a:r>
              <a:rPr lang="en" altLang="zh-TW" sz="2800" dirty="0">
                <a:solidFill>
                  <a:srgbClr val="0432FF"/>
                </a:solidFill>
              </a:rPr>
              <a:t>animals_2d[0][1]</a:t>
            </a:r>
            <a:r>
              <a:rPr lang="zh-TW" altLang="en" sz="2800" dirty="0"/>
              <a:t>，</a:t>
            </a:r>
            <a:r>
              <a:rPr lang="zh-TW" altLang="en-US" sz="2800" dirty="0"/>
              <a:t>代表「</a:t>
            </a:r>
            <a:r>
              <a:rPr lang="zh-TW" altLang="en-US" sz="2800" dirty="0">
                <a:solidFill>
                  <a:srgbClr val="0432FF"/>
                </a:solidFill>
              </a:rPr>
              <a:t>獅子</a:t>
            </a:r>
            <a:r>
              <a:rPr lang="zh-TW" altLang="en-US" sz="2800" dirty="0"/>
              <a:t>」；</a:t>
            </a:r>
          </a:p>
          <a:p>
            <a:r>
              <a:rPr lang="zh-TW" altLang="en-US" sz="2800" dirty="0"/>
              <a:t>以此類推。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3133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14397</TotalTime>
  <Words>1776</Words>
  <Application>Microsoft Macintosh PowerPoint</Application>
  <PresentationFormat>如螢幕大小 (4:3)</PresentationFormat>
  <Paragraphs>225</Paragraphs>
  <Slides>59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5" baseType="lpstr">
      <vt:lpstr>Calibri</vt:lpstr>
      <vt:lpstr>Times New Roman</vt:lpstr>
      <vt:lpstr>Tw Cen MT</vt:lpstr>
      <vt:lpstr>Wingdings</vt:lpstr>
      <vt:lpstr>Wingdings 2</vt:lpstr>
      <vt:lpstr>04E78Sample</vt:lpstr>
      <vt:lpstr>第04章　基礎程式設計實作</vt:lpstr>
      <vt:lpstr>4-1　陣列資料結構實作</vt:lpstr>
      <vt:lpstr>4-1　陣列資料結構實作</vt:lpstr>
      <vt:lpstr>Python的一維陣列</vt:lpstr>
      <vt:lpstr>「建立」一維陣列</vt:lpstr>
      <vt:lpstr>國、英、數及資訊科技的分數</vt:lpstr>
      <vt:lpstr>「存取」一維陣列元素</vt:lpstr>
      <vt:lpstr>4-1　陣列資料結構實作</vt:lpstr>
      <vt:lpstr>Python的二維陣列</vt:lpstr>
      <vt:lpstr>「建立」二維陣列</vt:lpstr>
      <vt:lpstr>「存取」二維陣列元素</vt:lpstr>
      <vt:lpstr>PowerPoint 簡報</vt:lpstr>
      <vt:lpstr>實例演練(1/3)</vt:lpstr>
      <vt:lpstr>實例演練(2/3)</vt:lpstr>
      <vt:lpstr>實例演練：完整程式(3/3)</vt:lpstr>
      <vt:lpstr>PowerPoint 簡報</vt:lpstr>
      <vt:lpstr>4-2　結構化程式實作</vt:lpstr>
      <vt:lpstr>4-2-1　循序結構</vt:lpstr>
      <vt:lpstr>實例演練：循序結構(1/4)</vt:lpstr>
      <vt:lpstr>實例演練：流程圖(2/4)</vt:lpstr>
      <vt:lpstr>實例演練(3/4)</vt:lpstr>
      <vt:lpstr>實例演練：完整程式碼(4/4)</vt:lpstr>
      <vt:lpstr>4-2-2　重複結構</vt:lpstr>
      <vt:lpstr>for迴圈的語法</vt:lpstr>
      <vt:lpstr>一維陣列與重複結構</vt:lpstr>
      <vt:lpstr>一維陣列與重複結構(range)</vt:lpstr>
      <vt:lpstr>實例演練：重複結構(1/4)</vt:lpstr>
      <vt:lpstr>實例演練：流程圖(2/4)</vt:lpstr>
      <vt:lpstr>實例演練(3/4)</vt:lpstr>
      <vt:lpstr>實例演練：完整程式碼(4/4)</vt:lpstr>
      <vt:lpstr>兩「層」迴圈的用法</vt:lpstr>
      <vt:lpstr>二維陣列與重複結構</vt:lpstr>
      <vt:lpstr>實例演練：雙層重複結構(1/5)</vt:lpstr>
      <vt:lpstr>實例演練 (2/5)</vt:lpstr>
      <vt:lpstr>實例演練 (3/5)</vt:lpstr>
      <vt:lpstr>實例演練 (4/5)</vt:lpstr>
      <vt:lpstr>實例演練：完整程式碼(5/5)</vt:lpstr>
      <vt:lpstr>4-2-3　選擇結構</vt:lpstr>
      <vt:lpstr>if-else選擇結構的語法</vt:lpstr>
      <vt:lpstr>用if-else判斷分數是否有通過</vt:lpstr>
      <vt:lpstr>實例演練：選擇結構(1/4)</vt:lpstr>
      <vt:lpstr>實例演練：流程圖(2/4)</vt:lpstr>
      <vt:lpstr>實例演練(3/4)</vt:lpstr>
      <vt:lpstr>實例演練：完整程式碼(4/4)</vt:lpstr>
      <vt:lpstr>If-elif-else選擇結構</vt:lpstr>
      <vt:lpstr>PowerPoint 簡報</vt:lpstr>
      <vt:lpstr>PowerPoint 簡報</vt:lpstr>
      <vt:lpstr>4-3　模組化程式實作</vt:lpstr>
      <vt:lpstr>兩數「相加」功能的函數(1/2)</vt:lpstr>
      <vt:lpstr>兩數「相加」功能的函數(2/2)</vt:lpstr>
      <vt:lpstr>實例演練：模組化程式實作(1/2)</vt:lpstr>
      <vt:lpstr>實例演練：完整程式碼(2/2)</vt:lpstr>
      <vt:lpstr>4-4　遞迴結構實作</vt:lpstr>
      <vt:lpstr>實例演練：利用遞迴解決階乘問題</vt:lpstr>
      <vt:lpstr>實例演練：完整程式碼</vt:lpstr>
      <vt:lpstr>PowerPoint 簡報</vt:lpstr>
      <vt:lpstr>實力挑戰</vt:lpstr>
      <vt:lpstr>實力挑戰</vt:lpstr>
      <vt:lpstr>實力挑戰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505</cp:revision>
  <cp:lastPrinted>2019-03-05T08:07:49Z</cp:lastPrinted>
  <dcterms:created xsi:type="dcterms:W3CDTF">2012-12-17T09:47:55Z</dcterms:created>
  <dcterms:modified xsi:type="dcterms:W3CDTF">2019-09-02T00:00:24Z</dcterms:modified>
</cp:coreProperties>
</file>